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60" r:id="rId5"/>
    <p:sldId id="259" r:id="rId6"/>
    <p:sldId id="261" r:id="rId7"/>
    <p:sldId id="263" r:id="rId8"/>
    <p:sldId id="265" r:id="rId9"/>
    <p:sldId id="269" r:id="rId10"/>
    <p:sldId id="270" r:id="rId11"/>
    <p:sldId id="274" r:id="rId12"/>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27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38646" y="1447802"/>
            <a:ext cx="7172715"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938646" y="4777380"/>
            <a:ext cx="7172715"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7139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8647" y="4800587"/>
            <a:ext cx="7172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38646" y="685800"/>
            <a:ext cx="7172715"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38647" y="5367325"/>
            <a:ext cx="71727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12173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38646" y="1447800"/>
            <a:ext cx="7172715"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938646" y="3657600"/>
            <a:ext cx="7172715"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36980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79861" y="1447800"/>
            <a:ext cx="6501136"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568859" y="3771174"/>
            <a:ext cx="5916256"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938646" y="4350657"/>
            <a:ext cx="7172715"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
        <p:nvSpPr>
          <p:cNvPr id="12" name="TextBox 11"/>
          <p:cNvSpPr txBox="1"/>
          <p:nvPr/>
        </p:nvSpPr>
        <p:spPr>
          <a:xfrm>
            <a:off x="730055" y="971253"/>
            <a:ext cx="65172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7582998" y="2613787"/>
            <a:ext cx="65172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5868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8645" y="3124201"/>
            <a:ext cx="7172716"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38646" y="4777381"/>
            <a:ext cx="7172715"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2296638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514404" y="1981200"/>
            <a:ext cx="239495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530265" y="2667000"/>
            <a:ext cx="237909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156296" y="1981200"/>
            <a:ext cx="238631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147719" y="2667000"/>
            <a:ext cx="23948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790327" y="1981200"/>
            <a:ext cx="238296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790327" y="2667000"/>
            <a:ext cx="238296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028279"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5828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63541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530265" y="4250949"/>
            <a:ext cx="23894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530265" y="2209800"/>
            <a:ext cx="23894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530265" y="4827213"/>
            <a:ext cx="2389413"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160941" y="4250949"/>
            <a:ext cx="238167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160940" y="2209800"/>
            <a:ext cx="238167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159841" y="4827212"/>
            <a:ext cx="238482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790327" y="4250949"/>
            <a:ext cx="238296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790326" y="2209800"/>
            <a:ext cx="238296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790226" y="4827210"/>
            <a:ext cx="2386119"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028279"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58283"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44319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151026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931" y="430215"/>
            <a:ext cx="1424359"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0264" y="773205"/>
            <a:ext cx="6032880"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40491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069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38647" y="2861735"/>
            <a:ext cx="7172714"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938646" y="4777381"/>
            <a:ext cx="7172715"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188837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96675" y="2060577"/>
            <a:ext cx="3572956"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95473" y="2056093"/>
            <a:ext cx="3572958"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43078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96675" y="1905000"/>
            <a:ext cx="357295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96675" y="2514600"/>
            <a:ext cx="3572956"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595474" y="1905000"/>
            <a:ext cx="357295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95474" y="2514600"/>
            <a:ext cx="3572956"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9007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115549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24300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8644" y="1447800"/>
            <a:ext cx="276408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888514" y="1447800"/>
            <a:ext cx="422284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38644" y="3129282"/>
            <a:ext cx="2764084"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386826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7794" y="1854192"/>
            <a:ext cx="413906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647977" y="1143000"/>
            <a:ext cx="260100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38644" y="3657600"/>
            <a:ext cx="4132622"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3E731AC-E5DF-48DD-9377-CACDDB6751ED}" type="datetimeFigureOut">
              <a:rPr lang="ru-RU" smtClean="0"/>
              <a:pPr/>
              <a:t>06.03.2019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3B479D7-76AD-4347-802A-234E0CB32CC2}" type="slidenum">
              <a:rPr lang="ru-RU" smtClean="0"/>
              <a:pPr/>
              <a:t>‹#›</a:t>
            </a:fld>
            <a:endParaRPr lang="ru-RU"/>
          </a:p>
        </p:txBody>
      </p:sp>
    </p:spTree>
    <p:extLst>
      <p:ext uri="{BB962C8B-B14F-4D97-AF65-F5344CB8AC3E}">
        <p14:creationId xmlns:p14="http://schemas.microsoft.com/office/powerpoint/2010/main" val="51612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824385" y="1676400"/>
            <a:ext cx="30543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163985" y="-457200"/>
            <a:ext cx="173355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824385" y="6096000"/>
            <a:ext cx="107315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66820" y="2667000"/>
            <a:ext cx="454025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909770" y="2895600"/>
            <a:ext cx="255905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25103" y="452718"/>
            <a:ext cx="7643328"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96675" y="2052925"/>
            <a:ext cx="7270959"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8160847" y="1819244"/>
            <a:ext cx="990599" cy="247714"/>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3E731AC-E5DF-48DD-9377-CACDDB6751ED}" type="datetimeFigureOut">
              <a:rPr lang="ru-RU" smtClean="0"/>
              <a:pPr/>
              <a:t>06.03.2019</a:t>
            </a:fld>
            <a:endParaRPr lang="ru-RU"/>
          </a:p>
        </p:txBody>
      </p:sp>
      <p:sp>
        <p:nvSpPr>
          <p:cNvPr id="5" name="Footer Placeholder 4"/>
          <p:cNvSpPr>
            <a:spLocks noGrp="1"/>
          </p:cNvSpPr>
          <p:nvPr>
            <p:ph type="ftr" sz="quarter" idx="3"/>
          </p:nvPr>
        </p:nvSpPr>
        <p:spPr>
          <a:xfrm rot="5400000">
            <a:off x="6913605" y="3253844"/>
            <a:ext cx="3859795" cy="247715"/>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8413634" y="295737"/>
            <a:ext cx="681214"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3B479D7-76AD-4347-802A-234E0CB32CC2}" type="slidenum">
              <a:rPr lang="ru-RU" smtClean="0"/>
              <a:pPr/>
              <a:t>‹#›</a:t>
            </a:fld>
            <a:endParaRPr lang="ru-RU"/>
          </a:p>
        </p:txBody>
      </p:sp>
    </p:spTree>
    <p:extLst>
      <p:ext uri="{BB962C8B-B14F-4D97-AF65-F5344CB8AC3E}">
        <p14:creationId xmlns:p14="http://schemas.microsoft.com/office/powerpoint/2010/main" val="14724078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904" y="2862013"/>
            <a:ext cx="7511855" cy="738628"/>
          </a:xfrm>
        </p:spPr>
        <p:txBody>
          <a:bodyPr>
            <a:noAutofit/>
          </a:bodyPr>
          <a:lstStyle/>
          <a:p>
            <a:r>
              <a:rPr lang="ru-RU" sz="2400" i="1" dirty="0" smtClean="0">
                <a:solidFill>
                  <a:srgbClr val="00B050"/>
                </a:solidFill>
                <a:latin typeface="Batang" pitchFamily="18" charset="-127"/>
                <a:ea typeface="Batang" pitchFamily="18" charset="-127"/>
              </a:rPr>
              <a:t>«Я </a:t>
            </a:r>
            <a:r>
              <a:rPr lang="ru-RU" sz="2400" i="1" dirty="0" smtClean="0">
                <a:solidFill>
                  <a:srgbClr val="00B050"/>
                </a:solidFill>
                <a:latin typeface="Batang" pitchFamily="18" charset="-127"/>
                <a:ea typeface="Batang" pitchFamily="18" charset="-127"/>
              </a:rPr>
              <a:t>люблю </a:t>
            </a:r>
            <a:r>
              <a:rPr lang="ru-RU" sz="2400" i="1" dirty="0" smtClean="0">
                <a:solidFill>
                  <a:srgbClr val="00B050"/>
                </a:solidFill>
                <a:latin typeface="Batang" pitchFamily="18" charset="-127"/>
                <a:ea typeface="Batang" pitchFamily="18" charset="-127"/>
              </a:rPr>
              <a:t>спорт»</a:t>
            </a:r>
            <a:br>
              <a:rPr lang="ru-RU" sz="2400" i="1" dirty="0" smtClean="0">
                <a:solidFill>
                  <a:srgbClr val="00B050"/>
                </a:solidFill>
                <a:latin typeface="Batang" pitchFamily="18" charset="-127"/>
                <a:ea typeface="Batang" pitchFamily="18" charset="-127"/>
              </a:rPr>
            </a:br>
            <a:r>
              <a:rPr lang="ru-RU" sz="2400" i="1" dirty="0" smtClean="0">
                <a:solidFill>
                  <a:srgbClr val="00B050"/>
                </a:solidFill>
                <a:latin typeface="Batang" pitchFamily="18" charset="-127"/>
                <a:ea typeface="Batang" pitchFamily="18" charset="-127"/>
              </a:rPr>
              <a:t>Подготовила группа РЭА-31-18</a:t>
            </a:r>
            <a:endParaRPr lang="ru-RU" sz="2400" i="1" dirty="0">
              <a:solidFill>
                <a:srgbClr val="00B050"/>
              </a:solidFill>
              <a:latin typeface="Batang" pitchFamily="18" charset="-127"/>
              <a:ea typeface="Batang" pitchFamily="18" charset="-127"/>
            </a:endParaRPr>
          </a:p>
        </p:txBody>
      </p:sp>
      <p:pic>
        <p:nvPicPr>
          <p:cNvPr id="20482" name="Picture 2" descr="http://s1.1zoom.me/big7/60/Pictorial_art_Basketball_413242.jpg"/>
          <p:cNvPicPr>
            <a:picLocks noChangeAspect="1" noChangeArrowheads="1"/>
          </p:cNvPicPr>
          <p:nvPr/>
        </p:nvPicPr>
        <p:blipFill>
          <a:blip r:embed="rId2" cstate="print"/>
          <a:srcRect/>
          <a:stretch>
            <a:fillRect/>
          </a:stretch>
        </p:blipFill>
        <p:spPr bwMode="auto">
          <a:xfrm flipH="1">
            <a:off x="402556" y="3773714"/>
            <a:ext cx="3611663" cy="2620442"/>
          </a:xfrm>
          <a:prstGeom prst="rect">
            <a:avLst/>
          </a:prstGeom>
          <a:noFill/>
        </p:spPr>
      </p:pic>
      <p:pic>
        <p:nvPicPr>
          <p:cNvPr id="20484" name="Picture 4" descr="https://www.artmajeur.com/medias/standard/g/o/goodaboom/artwork/6380872_olympic-100-hurdles-sally-pearson-m.jpg?v=1391508606"/>
          <p:cNvPicPr>
            <a:picLocks noChangeAspect="1" noChangeArrowheads="1"/>
          </p:cNvPicPr>
          <p:nvPr/>
        </p:nvPicPr>
        <p:blipFill>
          <a:blip r:embed="rId3" cstate="print"/>
          <a:srcRect/>
          <a:stretch>
            <a:fillRect/>
          </a:stretch>
        </p:blipFill>
        <p:spPr bwMode="auto">
          <a:xfrm>
            <a:off x="5489527" y="295933"/>
            <a:ext cx="3758514" cy="2393008"/>
          </a:xfrm>
          <a:prstGeom prst="rect">
            <a:avLst/>
          </a:prstGeom>
          <a:noFill/>
        </p:spPr>
      </p:pic>
      <p:pic>
        <p:nvPicPr>
          <p:cNvPr id="20488" name="Picture 8" descr="https://www.artmajeur.com/medias/standard/g/o/goodaboom/artwork/8180734_skiing-08.jpg"/>
          <p:cNvPicPr>
            <a:picLocks noChangeAspect="1" noChangeArrowheads="1"/>
          </p:cNvPicPr>
          <p:nvPr/>
        </p:nvPicPr>
        <p:blipFill>
          <a:blip r:embed="rId4"/>
          <a:srcRect/>
          <a:stretch>
            <a:fillRect/>
          </a:stretch>
        </p:blipFill>
        <p:spPr bwMode="auto">
          <a:xfrm>
            <a:off x="368719" y="281354"/>
            <a:ext cx="4860723" cy="2430362"/>
          </a:xfrm>
          <a:prstGeom prst="rect">
            <a:avLst/>
          </a:prstGeom>
          <a:noFill/>
        </p:spPr>
      </p:pic>
      <p:pic>
        <p:nvPicPr>
          <p:cNvPr id="20490" name="Picture 10" descr="https://i.pinimg.com/originals/98/ce/55/98ce55172436afa91a9695b7fb80cee7.jpg"/>
          <p:cNvPicPr>
            <a:picLocks noChangeAspect="1" noChangeArrowheads="1"/>
          </p:cNvPicPr>
          <p:nvPr/>
        </p:nvPicPr>
        <p:blipFill>
          <a:blip r:embed="rId5"/>
          <a:srcRect/>
          <a:stretch>
            <a:fillRect/>
          </a:stretch>
        </p:blipFill>
        <p:spPr bwMode="auto">
          <a:xfrm>
            <a:off x="4201937" y="3773713"/>
            <a:ext cx="5381822" cy="2690911"/>
          </a:xfrm>
          <a:prstGeom prst="rect">
            <a:avLst/>
          </a:prstGeom>
          <a:noFill/>
        </p:spPr>
      </p:pic>
    </p:spTree>
    <p:extLst>
      <p:ext uri="{BB962C8B-B14F-4D97-AF65-F5344CB8AC3E}">
        <p14:creationId xmlns:p14="http://schemas.microsoft.com/office/powerpoint/2010/main" val="144833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5020" y="337626"/>
            <a:ext cx="1861351" cy="1292737"/>
          </a:xfrm>
        </p:spPr>
        <p:txBody>
          <a:bodyPr>
            <a:normAutofit/>
          </a:bodyPr>
          <a:lstStyle/>
          <a:p>
            <a:r>
              <a:rPr lang="ru-RU" b="1" dirty="0" err="1"/>
              <a:t>Новус</a:t>
            </a:r>
            <a:endParaRPr lang="ru-RU" dirty="0"/>
          </a:p>
        </p:txBody>
      </p:sp>
      <p:sp>
        <p:nvSpPr>
          <p:cNvPr id="3" name="Объект 2"/>
          <p:cNvSpPr>
            <a:spLocks noGrp="1"/>
          </p:cNvSpPr>
          <p:nvPr>
            <p:ph idx="1"/>
          </p:nvPr>
        </p:nvSpPr>
        <p:spPr>
          <a:xfrm>
            <a:off x="5017604" y="1248937"/>
            <a:ext cx="4888395" cy="2897051"/>
          </a:xfrm>
        </p:spPr>
        <p:txBody>
          <a:bodyPr>
            <a:normAutofit fontScale="92500" lnSpcReduction="20000"/>
          </a:bodyPr>
          <a:lstStyle/>
          <a:p>
            <a:pPr marL="0" indent="0">
              <a:buNone/>
            </a:pPr>
            <a:r>
              <a:rPr lang="ru-RU" sz="2400" dirty="0"/>
              <a:t>Его придумали люди, тоскующие по бильярду. Кое-что видоизменив, создатели сохранили принцип известной игры. Площадь стола в </a:t>
            </a:r>
            <a:r>
              <a:rPr lang="ru-RU" sz="2400" dirty="0" err="1"/>
              <a:t>новусе</a:t>
            </a:r>
            <a:r>
              <a:rPr lang="ru-RU" sz="2400" dirty="0"/>
              <a:t> равна метр на метр, а вместо шаров используются </a:t>
            </a:r>
            <a:r>
              <a:rPr lang="ru-RU" sz="2400" dirty="0" err="1"/>
              <a:t>шайбообразные</a:t>
            </a:r>
            <a:r>
              <a:rPr lang="ru-RU" sz="2400" dirty="0"/>
              <a:t> фишки. Ну и кий, разумеется, гораздо меньше</a:t>
            </a:r>
            <a:r>
              <a:rPr lang="ru-RU" sz="2400" dirty="0" smtClean="0"/>
              <a:t>.</a:t>
            </a:r>
            <a:r>
              <a:rPr lang="ru-RU" sz="2400" dirty="0"/>
              <a:t> </a:t>
            </a:r>
          </a:p>
        </p:txBody>
      </p:sp>
      <p:sp>
        <p:nvSpPr>
          <p:cNvPr id="10" name="Прямоугольник 9"/>
          <p:cNvSpPr/>
          <p:nvPr/>
        </p:nvSpPr>
        <p:spPr>
          <a:xfrm>
            <a:off x="0" y="4145988"/>
            <a:ext cx="9761987" cy="2677656"/>
          </a:xfrm>
          <a:prstGeom prst="rect">
            <a:avLst/>
          </a:prstGeom>
        </p:spPr>
        <p:txBody>
          <a:bodyPr wrap="square">
            <a:spAutoFit/>
          </a:bodyPr>
          <a:lstStyle/>
          <a:p>
            <a:r>
              <a:rPr lang="ru-RU" sz="2400" dirty="0" smtClean="0"/>
              <a:t>Первые столы были размером 80х80см, и в эту игру соревновались спортсмены общества 'КАЛЕВ', но в результате совершенствования игровой практики, размеры стола были изменены и в 1929 году была выпущена первая промышленная партия комплектов этой игры в количестве 500 экземпляров размером 100х100см, что является стандартом для игрового инвентаря. </a:t>
            </a:r>
            <a:endParaRPr lang="ru-RU" sz="2400" dirty="0"/>
          </a:p>
        </p:txBody>
      </p:sp>
      <p:pic>
        <p:nvPicPr>
          <p:cNvPr id="4104" name="Picture 8" descr="http://novus.cis.by/images/may/IMG_46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027" y="304800"/>
            <a:ext cx="4681450" cy="384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7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6938" y="2105621"/>
            <a:ext cx="7270750" cy="4089796"/>
          </a:xfrm>
        </p:spPr>
      </p:pic>
    </p:spTree>
    <p:extLst>
      <p:ext uri="{BB962C8B-B14F-4D97-AF65-F5344CB8AC3E}">
        <p14:creationId xmlns:p14="http://schemas.microsoft.com/office/powerpoint/2010/main" val="309596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906000" cy="1325563"/>
          </a:xfrm>
        </p:spPr>
        <p:txBody>
          <a:bodyPr/>
          <a:lstStyle/>
          <a:p>
            <a:pPr algn="ctr"/>
            <a:r>
              <a:rPr lang="ru-RU" dirty="0" smtClean="0"/>
              <a:t>Введение</a:t>
            </a:r>
            <a:endParaRPr lang="ru-RU" dirty="0"/>
          </a:p>
        </p:txBody>
      </p:sp>
      <p:sp>
        <p:nvSpPr>
          <p:cNvPr id="3" name="Объект 2"/>
          <p:cNvSpPr>
            <a:spLocks noGrp="1"/>
          </p:cNvSpPr>
          <p:nvPr>
            <p:ph idx="1"/>
          </p:nvPr>
        </p:nvSpPr>
        <p:spPr>
          <a:xfrm>
            <a:off x="160020" y="1429417"/>
            <a:ext cx="9745980" cy="5718517"/>
          </a:xfrm>
        </p:spPr>
        <p:txBody>
          <a:bodyPr>
            <a:normAutofit/>
          </a:bodyPr>
          <a:lstStyle/>
          <a:p>
            <a:pPr marL="0" indent="0">
              <a:buNone/>
            </a:pPr>
            <a:r>
              <a:rPr lang="ru-RU" b="1" dirty="0" smtClean="0"/>
              <a:t>Цель</a:t>
            </a:r>
            <a:r>
              <a:rPr lang="ru-RU" dirty="0" smtClean="0"/>
              <a:t> </a:t>
            </a:r>
            <a:r>
              <a:rPr lang="ru-RU" dirty="0"/>
              <a:t>занятий различными видами массового спорта — укрепить здоровье, улучшить физическое развитие, подготовленность и активно отдохнуть. Это связано с решением ряда частных задач: повысить функциональные возможности отдельных систем организма, скоррек­тировать физическое развитие и телосложение, повысить общую и профессиональную работоспособность, овладеть жизненно необходи­мыми умениями и навыками, приятно и полезно провести досуг, до­стичь физического совершенства</a:t>
            </a:r>
            <a:r>
              <a:rPr lang="ru-RU" dirty="0" smtClean="0"/>
              <a:t>.</a:t>
            </a:r>
          </a:p>
          <a:p>
            <a:pPr marL="0" indent="0">
              <a:buNone/>
            </a:pPr>
            <a:r>
              <a:rPr lang="ru-RU" b="1" dirty="0"/>
              <a:t>Задачи</a:t>
            </a:r>
            <a:r>
              <a:rPr lang="ru-RU" dirty="0"/>
              <a:t> массового спорта во многом повторяют задачи физической культуры, но реализуются спортивной направленностью регулярных занятий и тренировок.</a:t>
            </a:r>
          </a:p>
        </p:txBody>
      </p:sp>
    </p:spTree>
    <p:extLst>
      <p:ext uri="{BB962C8B-B14F-4D97-AF65-F5344CB8AC3E}">
        <p14:creationId xmlns:p14="http://schemas.microsoft.com/office/powerpoint/2010/main" val="355591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258" y="301083"/>
            <a:ext cx="9906000" cy="781878"/>
          </a:xfrm>
        </p:spPr>
        <p:txBody>
          <a:bodyPr>
            <a:normAutofit/>
          </a:bodyPr>
          <a:lstStyle/>
          <a:p>
            <a:pPr algn="ctr"/>
            <a:r>
              <a:rPr lang="ru-RU" sz="3200" dirty="0"/>
              <a:t>Почему люди занимаются </a:t>
            </a:r>
            <a:r>
              <a:rPr lang="ru-RU" sz="3200" dirty="0" smtClean="0"/>
              <a:t>спортом</a:t>
            </a:r>
            <a:r>
              <a:rPr lang="ru-RU" sz="3200" dirty="0"/>
              <a:t>?</a:t>
            </a:r>
          </a:p>
        </p:txBody>
      </p:sp>
      <p:sp>
        <p:nvSpPr>
          <p:cNvPr id="4" name="Прямоугольник 3"/>
          <p:cNvSpPr/>
          <p:nvPr/>
        </p:nvSpPr>
        <p:spPr>
          <a:xfrm>
            <a:off x="118441" y="1161020"/>
            <a:ext cx="9658350" cy="4801314"/>
          </a:xfrm>
          <a:prstGeom prst="rect">
            <a:avLst/>
          </a:prstGeom>
        </p:spPr>
        <p:txBody>
          <a:bodyPr wrap="square">
            <a:spAutoFit/>
          </a:bodyPr>
          <a:lstStyle/>
          <a:p>
            <a:pPr marL="285750" indent="-285750">
              <a:buFont typeface="Arial" panose="020B0604020202020204" pitchFamily="34" charset="0"/>
              <a:buChar char="•"/>
            </a:pPr>
            <a:r>
              <a:rPr lang="ru-RU" dirty="0">
                <a:latin typeface="Helvetica Neue"/>
              </a:rPr>
              <a:t>Л</a:t>
            </a:r>
            <a:r>
              <a:rPr lang="ru-RU" b="0" i="0" dirty="0" smtClean="0">
                <a:effectLst/>
                <a:latin typeface="Helvetica Neue"/>
              </a:rPr>
              <a:t>юбые </a:t>
            </a:r>
            <a:r>
              <a:rPr lang="ru-RU" b="0" i="0" dirty="0" smtClean="0">
                <a:effectLst/>
                <a:latin typeface="Helvetica Neue"/>
              </a:rPr>
              <a:t>физические упражнения оказывают оздоровительный и профилактический эффект. Это надо помнить, ведь современные люди мало двигаются, имеют минимальные физические нагрузки. К примеру, студент весь день свой проводит в сидячем положении (пары в университете, выполнение домашних заданий, время за компьютером, телевизором). В результате такого образа жизни мышцы атрофируются, т.к. они не работают в полную силу.</a:t>
            </a:r>
          </a:p>
          <a:p>
            <a:pPr marL="285750" indent="-285750">
              <a:buFont typeface="Arial" panose="020B0604020202020204" pitchFamily="34" charset="0"/>
              <a:buChar char="•"/>
            </a:pPr>
            <a:r>
              <a:rPr lang="ru-RU" dirty="0" smtClean="0"/>
              <a:t>Спорт укрепляет </a:t>
            </a:r>
            <a:r>
              <a:rPr lang="ru-RU" dirty="0"/>
              <a:t>здоровье, даёт здоровое сердце, легкие, контролирует давление и помогает избежать образования тромбов. Разумеется, речь идёт о занятиях без необоснованных перегрузок. Помните, что физические нагрузки всегда поддерживают тонус организма. Например, пробежав утром пару километров, вы целый день не почувствуете усталости, школьный день пройдёт без признаков сонливости, увеличится запас жизненных сил</a:t>
            </a:r>
            <a:r>
              <a:rPr lang="ru-RU" dirty="0" smtClean="0"/>
              <a:t>.</a:t>
            </a:r>
          </a:p>
          <a:p>
            <a:pPr marL="285750" indent="-285750">
              <a:buFont typeface="Arial" panose="020B0604020202020204" pitchFamily="34" charset="0"/>
              <a:buChar char="•"/>
            </a:pPr>
            <a:r>
              <a:rPr lang="ru-RU" dirty="0"/>
              <a:t>З</a:t>
            </a:r>
            <a:r>
              <a:rPr lang="ru-RU" dirty="0" smtClean="0"/>
              <a:t>анятия </a:t>
            </a:r>
            <a:r>
              <a:rPr lang="ru-RU" dirty="0"/>
              <a:t>спортом могут укрепить дух человека. Люди стают целеустремленными и ответственными, учатся идти к определенной цели, правильно организовывают себя и свое время. Кроме того, верно оценивают свои силы и возможности, расставляют приоритеты. В результате чего повышается их самооценка</a:t>
            </a:r>
            <a:r>
              <a:rPr lang="ru-RU" dirty="0" smtClean="0"/>
              <a:t>.</a:t>
            </a:r>
            <a:endParaRPr lang="ru-RU" dirty="0"/>
          </a:p>
        </p:txBody>
      </p:sp>
    </p:spTree>
    <p:extLst>
      <p:ext uri="{BB962C8B-B14F-4D97-AF65-F5344CB8AC3E}">
        <p14:creationId xmlns:p14="http://schemas.microsoft.com/office/powerpoint/2010/main" val="403245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fonwall.ru/o/43/sport_devushka_myach_sport.jpg?route=mid&amp;amp;h=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668" y="-14497"/>
            <a:ext cx="3239836" cy="26583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07portal.ru/assets/images_cache/abc9bae7bb2c1d3b4d934be67c099dd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 y="0"/>
            <a:ext cx="3267583" cy="2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vatars.mds.yandex.net/get-pdb/1636338/73b47043-533d-4937-8172-e040f12e3af6/s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26466"/>
            <a:ext cx="3329059" cy="27315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elitefon.ru/pic/201211/1920x1200/elitefon.ru-246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5003" y="4126466"/>
            <a:ext cx="3550996" cy="273153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97445" y="2675656"/>
            <a:ext cx="6185745" cy="1437222"/>
          </a:xfrm>
        </p:spPr>
        <p:txBody>
          <a:bodyPr>
            <a:normAutofit/>
          </a:bodyPr>
          <a:lstStyle/>
          <a:p>
            <a:pPr algn="ctr"/>
            <a:r>
              <a:rPr lang="ru-RU" sz="4000" dirty="0" smtClean="0"/>
              <a:t>Необычные виды спорта</a:t>
            </a:r>
            <a:endParaRPr lang="ru-RU" sz="4000" dirty="0"/>
          </a:p>
        </p:txBody>
      </p:sp>
      <p:pic>
        <p:nvPicPr>
          <p:cNvPr id="2060" name="Picture 12" descr="https://web.informatics.ru/works/17-18/web_online/belousov_e_l/img/ski_mounta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5504" y="-908"/>
            <a:ext cx="3420496" cy="26311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allbox.ru/resize/1400x1050/wallpapers/main/201131/sportivnaya-devushka-trenirovka-f1b08e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607" y="4001218"/>
            <a:ext cx="3094848" cy="28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4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931" y="47074"/>
            <a:ext cx="3930097" cy="1325563"/>
          </a:xfrm>
        </p:spPr>
        <p:txBody>
          <a:bodyPr/>
          <a:lstStyle/>
          <a:p>
            <a:r>
              <a:rPr lang="ru-RU" dirty="0" smtClean="0"/>
              <a:t>Подводный хоккей</a:t>
            </a:r>
            <a:endParaRPr lang="ru-RU" dirty="0"/>
          </a:p>
        </p:txBody>
      </p:sp>
      <p:sp>
        <p:nvSpPr>
          <p:cNvPr id="3" name="Объект 2"/>
          <p:cNvSpPr>
            <a:spLocks noGrp="1"/>
          </p:cNvSpPr>
          <p:nvPr>
            <p:ph idx="1"/>
          </p:nvPr>
        </p:nvSpPr>
        <p:spPr>
          <a:xfrm>
            <a:off x="111512" y="1471337"/>
            <a:ext cx="4554722" cy="4449961"/>
          </a:xfrm>
        </p:spPr>
        <p:txBody>
          <a:bodyPr>
            <a:normAutofit fontScale="85000" lnSpcReduction="20000"/>
          </a:bodyPr>
          <a:lstStyle/>
          <a:p>
            <a:pPr marL="0" indent="0">
              <a:buNone/>
            </a:pPr>
            <a:r>
              <a:rPr lang="ru-RU" dirty="0" smtClean="0"/>
              <a:t>Изобретен </a:t>
            </a:r>
            <a:r>
              <a:rPr lang="ru-RU" dirty="0"/>
              <a:t>еще в 1950 году в Великобритании местными дайверами, которые таким образом решили поддерживать свою форму. И популярность данного вида стремительно растет - ведь на экипировку не надо тратить столько денег, как в традиционном хоккее. С каждой стороны в командах по 6 человек. Они гоняют шайбу по дну бассейна глубиной в 2 метра и размером 25х15 метров. Игрок надевает ласты, маску и трубку, на его руках надеты перчатки, а аналогом клюшки выступает пластиковая палочка длиной 30,5 см. Ворота в подводном хоккее целых 3 метра шириной, а шайба весит целых 1,36 кг. Игра разбита на 2 тайма по 15 минут каждый.</a:t>
            </a:r>
          </a:p>
        </p:txBody>
      </p:sp>
      <p:pic>
        <p:nvPicPr>
          <p:cNvPr id="4" name="Рисунок 3"/>
          <p:cNvPicPr>
            <a:picLocks noChangeAspect="1"/>
          </p:cNvPicPr>
          <p:nvPr/>
        </p:nvPicPr>
        <p:blipFill>
          <a:blip r:embed="rId2"/>
          <a:stretch>
            <a:fillRect/>
          </a:stretch>
        </p:blipFill>
        <p:spPr>
          <a:xfrm>
            <a:off x="4666234" y="1372637"/>
            <a:ext cx="5239766" cy="4299295"/>
          </a:xfrm>
          <a:prstGeom prst="rect">
            <a:avLst/>
          </a:prstGeom>
        </p:spPr>
      </p:pic>
    </p:spTree>
    <p:extLst>
      <p:ext uri="{BB962C8B-B14F-4D97-AF65-F5344CB8AC3E}">
        <p14:creationId xmlns:p14="http://schemas.microsoft.com/office/powerpoint/2010/main" val="400163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432" y="391631"/>
            <a:ext cx="3636686" cy="1325563"/>
          </a:xfrm>
        </p:spPr>
        <p:txBody>
          <a:bodyPr/>
          <a:lstStyle/>
          <a:p>
            <a:r>
              <a:rPr lang="ru-RU" dirty="0" smtClean="0"/>
              <a:t>Болотный футбол</a:t>
            </a:r>
            <a:endParaRPr lang="ru-RU" dirty="0"/>
          </a:p>
        </p:txBody>
      </p:sp>
      <p:sp>
        <p:nvSpPr>
          <p:cNvPr id="3" name="Объект 2"/>
          <p:cNvSpPr>
            <a:spLocks noGrp="1"/>
          </p:cNvSpPr>
          <p:nvPr>
            <p:ph idx="1"/>
          </p:nvPr>
        </p:nvSpPr>
        <p:spPr>
          <a:xfrm>
            <a:off x="5448301" y="1594624"/>
            <a:ext cx="3918724" cy="4814944"/>
          </a:xfrm>
        </p:spPr>
        <p:txBody>
          <a:bodyPr>
            <a:normAutofit fontScale="92500" lnSpcReduction="10000"/>
          </a:bodyPr>
          <a:lstStyle/>
          <a:p>
            <a:pPr marL="0" indent="0">
              <a:buNone/>
            </a:pPr>
            <a:r>
              <a:rPr lang="ru-RU" dirty="0" smtClean="0"/>
              <a:t>Надо </a:t>
            </a:r>
            <a:r>
              <a:rPr lang="ru-RU" dirty="0"/>
              <a:t>сказать, что в болотный футбол играют и в России. С 2000 года в болотах около деревни Новая </a:t>
            </a:r>
            <a:r>
              <a:rPr lang="ru-RU" dirty="0" err="1"/>
              <a:t>Тосненского</a:t>
            </a:r>
            <a:r>
              <a:rPr lang="ru-RU" dirty="0"/>
              <a:t> района Ленинградской области регулярно проводится Чемпионат страны. Правила игры весьма схожи с обычным футболом, но есть и свои нюансы. Игра непременно проходит в грязи ли, болоте, игрокам же запрещается менять во время игры сапоги. Размер поля здесь 60 на 25 метров. В составах команд по 6 человек, а игра проходит в 2 тайма по 13 минут. </a:t>
            </a:r>
          </a:p>
        </p:txBody>
      </p:sp>
      <p:pic>
        <p:nvPicPr>
          <p:cNvPr id="4" name="Рисунок 3"/>
          <p:cNvPicPr>
            <a:picLocks noChangeAspect="1"/>
          </p:cNvPicPr>
          <p:nvPr/>
        </p:nvPicPr>
        <p:blipFill>
          <a:blip r:embed="rId2"/>
          <a:stretch>
            <a:fillRect/>
          </a:stretch>
        </p:blipFill>
        <p:spPr>
          <a:xfrm>
            <a:off x="242265" y="2286081"/>
            <a:ext cx="5001453" cy="4123486"/>
          </a:xfrm>
          <a:prstGeom prst="rect">
            <a:avLst/>
          </a:prstGeom>
        </p:spPr>
      </p:pic>
    </p:spTree>
    <p:extLst>
      <p:ext uri="{BB962C8B-B14F-4D97-AF65-F5344CB8AC3E}">
        <p14:creationId xmlns:p14="http://schemas.microsoft.com/office/powerpoint/2010/main" val="263636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4729" y="55511"/>
            <a:ext cx="3058491" cy="1157930"/>
          </a:xfrm>
        </p:spPr>
        <p:txBody>
          <a:bodyPr/>
          <a:lstStyle/>
          <a:p>
            <a:r>
              <a:rPr lang="ru-RU" dirty="0" err="1" smtClean="0"/>
              <a:t>Шахбокс</a:t>
            </a:r>
            <a:endParaRPr lang="ru-RU" dirty="0"/>
          </a:p>
        </p:txBody>
      </p:sp>
      <p:sp>
        <p:nvSpPr>
          <p:cNvPr id="3" name="Объект 2"/>
          <p:cNvSpPr>
            <a:spLocks noGrp="1"/>
          </p:cNvSpPr>
          <p:nvPr>
            <p:ph idx="1"/>
          </p:nvPr>
        </p:nvSpPr>
        <p:spPr>
          <a:xfrm>
            <a:off x="49317" y="634476"/>
            <a:ext cx="4650059" cy="2547517"/>
          </a:xfrm>
        </p:spPr>
        <p:txBody>
          <a:bodyPr>
            <a:noAutofit/>
          </a:bodyPr>
          <a:lstStyle/>
          <a:p>
            <a:pPr marL="0" indent="0">
              <a:buNone/>
            </a:pPr>
            <a:r>
              <a:rPr lang="ru-RU" sz="2400" dirty="0"/>
              <a:t>В </a:t>
            </a:r>
            <a:r>
              <a:rPr lang="ru-RU" sz="2400" dirty="0" err="1"/>
              <a:t>шахбоксе</a:t>
            </a:r>
            <a:r>
              <a:rPr lang="ru-RU" sz="2400" dirty="0"/>
              <a:t> сочетаются сплав ума и физической силы спортсмена. В результате человек должен быть довольно универсальным. Первые официальные бои прошли совсем недавно, в 2003 году. В </a:t>
            </a:r>
            <a:r>
              <a:rPr lang="ru-RU" sz="2400" dirty="0" err="1"/>
              <a:t>шахбоксе</a:t>
            </a:r>
            <a:r>
              <a:rPr lang="ru-RU" sz="2400" dirty="0"/>
              <a:t> всего 11 раундов, при этом шесть отдается самим шахматам, а пять - боксу. В последнем раунде играют как раз в шахматы. Каждая партия длится 4 минуты</a:t>
            </a:r>
            <a:r>
              <a:rPr lang="ru-RU" sz="2400" dirty="0" smtClean="0"/>
              <a:t>. </a:t>
            </a:r>
            <a:endParaRPr lang="ru-RU" sz="2400" dirty="0"/>
          </a:p>
        </p:txBody>
      </p:sp>
      <p:pic>
        <p:nvPicPr>
          <p:cNvPr id="4" name="Рисунок 3"/>
          <p:cNvPicPr>
            <a:picLocks noChangeAspect="1"/>
          </p:cNvPicPr>
          <p:nvPr/>
        </p:nvPicPr>
        <p:blipFill>
          <a:blip r:embed="rId2"/>
          <a:stretch>
            <a:fillRect/>
          </a:stretch>
        </p:blipFill>
        <p:spPr>
          <a:xfrm>
            <a:off x="4699376" y="55510"/>
            <a:ext cx="5039140" cy="4124834"/>
          </a:xfrm>
          <a:prstGeom prst="rect">
            <a:avLst/>
          </a:prstGeom>
        </p:spPr>
      </p:pic>
      <p:sp>
        <p:nvSpPr>
          <p:cNvPr id="5" name="Прямоугольник 4"/>
          <p:cNvSpPr/>
          <p:nvPr/>
        </p:nvSpPr>
        <p:spPr>
          <a:xfrm>
            <a:off x="4586908" y="4180344"/>
            <a:ext cx="5319092" cy="2308324"/>
          </a:xfrm>
          <a:prstGeom prst="rect">
            <a:avLst/>
          </a:prstGeom>
        </p:spPr>
        <p:txBody>
          <a:bodyPr wrap="square">
            <a:spAutoFit/>
          </a:bodyPr>
          <a:lstStyle/>
          <a:p>
            <a:r>
              <a:rPr lang="ru-RU" sz="2400" dirty="0" smtClean="0"/>
              <a:t>Победа в </a:t>
            </a:r>
            <a:r>
              <a:rPr lang="ru-RU" sz="2400" dirty="0" err="1" smtClean="0"/>
              <a:t>шахбоксе</a:t>
            </a:r>
            <a:r>
              <a:rPr lang="ru-RU" sz="2400" dirty="0" smtClean="0"/>
              <a:t> присуждается или постановкой противнику мата, или превышением противником времени на обдумывание хода или же сдачей соперника. </a:t>
            </a:r>
            <a:endParaRPr lang="ru-RU" sz="2400" dirty="0"/>
          </a:p>
        </p:txBody>
      </p:sp>
    </p:spTree>
    <p:extLst>
      <p:ext uri="{BB962C8B-B14F-4D97-AF65-F5344CB8AC3E}">
        <p14:creationId xmlns:p14="http://schemas.microsoft.com/office/powerpoint/2010/main" val="361148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2155" y="503550"/>
            <a:ext cx="3173688" cy="1325563"/>
          </a:xfrm>
        </p:spPr>
        <p:txBody>
          <a:bodyPr/>
          <a:lstStyle/>
          <a:p>
            <a:r>
              <a:rPr lang="ru-RU" dirty="0"/>
              <a:t>Гонки за сыром</a:t>
            </a:r>
          </a:p>
        </p:txBody>
      </p:sp>
      <p:sp>
        <p:nvSpPr>
          <p:cNvPr id="3" name="Объект 2"/>
          <p:cNvSpPr>
            <a:spLocks noGrp="1"/>
          </p:cNvSpPr>
          <p:nvPr>
            <p:ph idx="1"/>
          </p:nvPr>
        </p:nvSpPr>
        <p:spPr>
          <a:xfrm>
            <a:off x="107675" y="185496"/>
            <a:ext cx="4769954" cy="6308070"/>
          </a:xfrm>
        </p:spPr>
        <p:txBody>
          <a:bodyPr>
            <a:normAutofit lnSpcReduction="10000"/>
          </a:bodyPr>
          <a:lstStyle/>
          <a:p>
            <a:pPr marL="0" indent="0">
              <a:buNone/>
            </a:pPr>
            <a:r>
              <a:rPr lang="ru-RU" dirty="0"/>
              <a:t>Сегодня даже англичане ведут спор с французами, кто же именно придумал гонки за сыром. Смысл соревнований довольно простой. Сначала все участники становятся на вершину холма, затем кидается сыр и все, что есть силы, бегут за ним. Победителем считается тот, кто поймает круг молочного продукта у подножия горы. Одежда у участника может быть абсолютно любой. Победитель же в качестве главного приза получает не только денежное вознаграждение, но и сам спортивный снаряд - сырную головку весом в 3,5 кг. Хотя со стороны такая забава и кажется веселой, на самом деле такой вид спорта довольно </a:t>
            </a:r>
            <a:r>
              <a:rPr lang="ru-RU" dirty="0" err="1"/>
              <a:t>травматичный</a:t>
            </a:r>
            <a:r>
              <a:rPr lang="ru-RU" dirty="0"/>
              <a:t> - редкий забег обходится без переломов и травм.</a:t>
            </a:r>
          </a:p>
        </p:txBody>
      </p:sp>
      <p:pic>
        <p:nvPicPr>
          <p:cNvPr id="4" name="Рисунок 3"/>
          <p:cNvPicPr>
            <a:picLocks noChangeAspect="1"/>
          </p:cNvPicPr>
          <p:nvPr/>
        </p:nvPicPr>
        <p:blipFill>
          <a:blip r:embed="rId2"/>
          <a:stretch>
            <a:fillRect/>
          </a:stretch>
        </p:blipFill>
        <p:spPr>
          <a:xfrm>
            <a:off x="4877628" y="2517879"/>
            <a:ext cx="4782741" cy="3829050"/>
          </a:xfrm>
          <a:prstGeom prst="rect">
            <a:avLst/>
          </a:prstGeom>
        </p:spPr>
      </p:pic>
    </p:spTree>
    <p:extLst>
      <p:ext uri="{BB962C8B-B14F-4D97-AF65-F5344CB8AC3E}">
        <p14:creationId xmlns:p14="http://schemas.microsoft.com/office/powerpoint/2010/main" val="273881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4391" y="1125415"/>
            <a:ext cx="2302704" cy="1214630"/>
          </a:xfrm>
        </p:spPr>
        <p:txBody>
          <a:bodyPr/>
          <a:lstStyle/>
          <a:p>
            <a:r>
              <a:rPr lang="ru-RU" b="1" dirty="0" err="1"/>
              <a:t>Петанк</a:t>
            </a:r>
            <a:endParaRPr lang="ru-RU" dirty="0"/>
          </a:p>
        </p:txBody>
      </p:sp>
      <p:sp>
        <p:nvSpPr>
          <p:cNvPr id="3" name="Объект 2"/>
          <p:cNvSpPr>
            <a:spLocks noGrp="1"/>
          </p:cNvSpPr>
          <p:nvPr>
            <p:ph idx="1"/>
          </p:nvPr>
        </p:nvSpPr>
        <p:spPr>
          <a:xfrm>
            <a:off x="117090" y="4033002"/>
            <a:ext cx="9692005" cy="3116546"/>
          </a:xfrm>
        </p:spPr>
        <p:txBody>
          <a:bodyPr>
            <a:normAutofit/>
          </a:bodyPr>
          <a:lstStyle/>
          <a:p>
            <a:pPr marL="0" indent="0">
              <a:buNone/>
            </a:pPr>
            <a:r>
              <a:rPr lang="ru-RU" dirty="0"/>
              <a:t>Непривычное название, но простая игра, суть которой заключается в том, чтобы докинуть специальные шары как можно ближе к цели. Играют в нее на свежем воздухе. Поверхность площадки должна быть посыпана плотным слоем гравия и гранитной пыли. Во Франции </a:t>
            </a:r>
            <a:r>
              <a:rPr lang="ru-RU" dirty="0" err="1"/>
              <a:t>петанк</a:t>
            </a:r>
            <a:r>
              <a:rPr lang="ru-RU" dirty="0"/>
              <a:t> считается национальной игрой и стоит на третьем месте по популярности после футбола и тенниса.</a:t>
            </a:r>
          </a:p>
        </p:txBody>
      </p:sp>
      <p:pic>
        <p:nvPicPr>
          <p:cNvPr id="3074" name="Picture 2" descr="https://lavanda-azov.ru/wp-content/uploads/2017/04/petank-kuchugury-1024x5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314" y="365125"/>
            <a:ext cx="4433724" cy="313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26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201</TotalTime>
  <Words>838</Words>
  <Application>Microsoft Office PowerPoint</Application>
  <PresentationFormat>Лист A4 (210x297 мм)</PresentationFormat>
  <Paragraphs>24</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Batang</vt:lpstr>
      <vt:lpstr>Century Gothic</vt:lpstr>
      <vt:lpstr>Helvetica Neue</vt:lpstr>
      <vt:lpstr>Wingdings 3</vt:lpstr>
      <vt:lpstr>Ион</vt:lpstr>
      <vt:lpstr>«Я люблю спорт» Подготовила группа РЭА-31-18</vt:lpstr>
      <vt:lpstr>Введение</vt:lpstr>
      <vt:lpstr>Почему люди занимаются спортом?</vt:lpstr>
      <vt:lpstr>Необычные виды спорта</vt:lpstr>
      <vt:lpstr>Подводный хоккей</vt:lpstr>
      <vt:lpstr>Болотный футбол</vt:lpstr>
      <vt:lpstr>Шахбокс</vt:lpstr>
      <vt:lpstr>Гонки за сыром</vt:lpstr>
      <vt:lpstr>Петанк</vt:lpstr>
      <vt:lpstr>Новус</vt:lpstr>
      <vt:lpstr>СПАСИБО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Daniil Guz</cp:lastModifiedBy>
  <cp:revision>20</cp:revision>
  <dcterms:created xsi:type="dcterms:W3CDTF">2019-03-05T16:01:21Z</dcterms:created>
  <dcterms:modified xsi:type="dcterms:W3CDTF">2019-03-06T13:39:58Z</dcterms:modified>
</cp:coreProperties>
</file>